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60" r:id="rId3"/>
    <p:sldId id="261" r:id="rId4"/>
    <p:sldId id="264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7EE"/>
    <a:srgbClr val="14A2E2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933" autoAdjust="0"/>
  </p:normalViewPr>
  <p:slideViewPr>
    <p:cSldViewPr snapToGrid="0">
      <p:cViewPr varScale="1">
        <p:scale>
          <a:sx n="85" d="100"/>
          <a:sy n="85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3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0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3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8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5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0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7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5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2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9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78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8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0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41920"/>
          </a:xfrm>
        </p:spPr>
        <p:txBody>
          <a:bodyPr/>
          <a:lstStyle/>
          <a:p>
            <a:r>
              <a:rPr lang="en-US" sz="3600" dirty="0"/>
              <a:t>WBMS SAC COMMITTEE</a:t>
            </a:r>
            <a:br>
              <a:rPr lang="en-US" sz="3600" dirty="0"/>
            </a:br>
            <a:r>
              <a:rPr lang="en-US" sz="3600" dirty="0"/>
              <a:t>DISCIPLINE UPDATE</a:t>
            </a:r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19107"/>
            <a:ext cx="6815669" cy="959292"/>
          </a:xfrm>
        </p:spPr>
        <p:txBody>
          <a:bodyPr>
            <a:normAutofit/>
          </a:bodyPr>
          <a:lstStyle/>
          <a:p>
            <a:r>
              <a:rPr lang="en-US" sz="3600" dirty="0"/>
              <a:t>Meeting: October 29,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3595577" cy="57626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2019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7747588" y="2541181"/>
            <a:ext cx="3151385" cy="69361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2018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64570534"/>
              </p:ext>
            </p:extLst>
          </p:nvPr>
        </p:nvGraphicFramePr>
        <p:xfrm>
          <a:off x="1295400" y="3054042"/>
          <a:ext cx="3372293" cy="270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035">
                <a:tc>
                  <a:txBody>
                    <a:bodyPr/>
                    <a:lstStyle/>
                    <a:p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Grade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r>
                        <a:rPr lang="en-US" sz="3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2">
            <a:extLst>
              <a:ext uri="{FF2B5EF4-FFF2-40B4-BE49-F238E27FC236}">
                <a16:creationId xmlns:a16="http://schemas.microsoft.com/office/drawing/2014/main" id="{576483ED-2E54-45E4-BD50-C4EEA9CDC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491415"/>
              </p:ext>
            </p:extLst>
          </p:nvPr>
        </p:nvGraphicFramePr>
        <p:xfrm>
          <a:off x="7524305" y="3054042"/>
          <a:ext cx="3372293" cy="270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035">
                <a:tc>
                  <a:txBody>
                    <a:bodyPr/>
                    <a:lstStyle/>
                    <a:p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Grade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r>
                        <a:rPr lang="en-US" sz="3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26-012F-47D3-98BC-E160F1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Referral Descriptions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A5E10-8400-4517-B9C2-D653024308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7918521"/>
              </p:ext>
            </p:extLst>
          </p:nvPr>
        </p:nvGraphicFramePr>
        <p:xfrm>
          <a:off x="714102" y="654756"/>
          <a:ext cx="10811854" cy="5511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0150">
                  <a:extLst>
                    <a:ext uri="{9D8B030D-6E8A-4147-A177-3AD203B41FA5}">
                      <a16:colId xmlns:a16="http://schemas.microsoft.com/office/drawing/2014/main" val="1337522904"/>
                    </a:ext>
                  </a:extLst>
                </a:gridCol>
                <a:gridCol w="3341704">
                  <a:extLst>
                    <a:ext uri="{9D8B030D-6E8A-4147-A177-3AD203B41FA5}">
                      <a16:colId xmlns:a16="http://schemas.microsoft.com/office/drawing/2014/main" val="2283254097"/>
                    </a:ext>
                  </a:extLst>
                </a:gridCol>
              </a:tblGrid>
              <a:tr h="368235">
                <a:tc>
                  <a:txBody>
                    <a:bodyPr/>
                    <a:lstStyle/>
                    <a:p>
                      <a:r>
                        <a:rPr lang="en-US" dirty="0"/>
                        <a:t>Referral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# of Referrals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399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AGG = Aggressive acts / Trip, Push, Hit, Spit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0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CAM = Campus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7880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CLS = Classroom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4512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DEF = Defiant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92713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DIS = Disrespect to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43878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DSR = Disruptive (other than classroom)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85792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FFC = Fail to follow class / school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81873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FIT = Fighting (serious mutual combat or mutual altercation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43391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FTC = Failure to complete disciplinary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41513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FTF = Failure to follow bus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50513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HSP = Horseplay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74414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INT = Intimidating students / School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1492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KIS = Public display of affection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96419"/>
                  </a:ext>
                </a:extLst>
              </a:tr>
              <a:tr h="367372">
                <a:tc>
                  <a:txBody>
                    <a:bodyPr/>
                    <a:lstStyle/>
                    <a:p>
                      <a:r>
                        <a:rPr lang="en-US" sz="1600" dirty="0"/>
                        <a:t>LTS = Late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6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4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26-012F-47D3-98BC-E160F1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Referral Descriptions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A5E10-8400-4517-B9C2-D653024308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4437105"/>
              </p:ext>
            </p:extLst>
          </p:nvPr>
        </p:nvGraphicFramePr>
        <p:xfrm>
          <a:off x="714102" y="654756"/>
          <a:ext cx="10800565" cy="548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350">
                  <a:extLst>
                    <a:ext uri="{9D8B030D-6E8A-4147-A177-3AD203B41FA5}">
                      <a16:colId xmlns:a16="http://schemas.microsoft.com/office/drawing/2014/main" val="1337522904"/>
                    </a:ext>
                  </a:extLst>
                </a:gridCol>
                <a:gridCol w="3338215">
                  <a:extLst>
                    <a:ext uri="{9D8B030D-6E8A-4147-A177-3AD203B41FA5}">
                      <a16:colId xmlns:a16="http://schemas.microsoft.com/office/drawing/2014/main" val="2283254097"/>
                    </a:ext>
                  </a:extLst>
                </a:gridCol>
              </a:tblGrid>
              <a:tr h="422946">
                <a:tc>
                  <a:txBody>
                    <a:bodyPr/>
                    <a:lstStyle/>
                    <a:p>
                      <a:r>
                        <a:rPr lang="en-US" dirty="0"/>
                        <a:t>Referral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# of Referrals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399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PNW = Possessing dangerous object / not weapon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0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PRO = Profane / Obscene / Abusive language /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7880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PRP = Destroying/Damaging property &lt;$1000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4512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RUD = Rude / Discourteous (peer related see DIS for adults)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92713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SKP = skipping class (not showing for class)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43878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TAR = Tardiness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85792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TBC = Tobacco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81873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THF = Theft less than $300.00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43391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THR = Throwing / Propelling objects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41513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TKG = Taking items (non-criminal)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50513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TRE = Threat / Intimidation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74414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r>
                        <a:rPr lang="en-US" sz="1600" dirty="0"/>
                        <a:t>UNA = Being in an unauthorized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82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26-012F-47D3-98BC-E160F1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Referral Descriptions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A5E10-8400-4517-B9C2-D653024308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2458983"/>
              </p:ext>
            </p:extLst>
          </p:nvPr>
        </p:nvGraphicFramePr>
        <p:xfrm>
          <a:off x="714102" y="653143"/>
          <a:ext cx="10807338" cy="555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717">
                  <a:extLst>
                    <a:ext uri="{9D8B030D-6E8A-4147-A177-3AD203B41FA5}">
                      <a16:colId xmlns:a16="http://schemas.microsoft.com/office/drawing/2014/main" val="1337522904"/>
                    </a:ext>
                  </a:extLst>
                </a:gridCol>
                <a:gridCol w="3437621">
                  <a:extLst>
                    <a:ext uri="{9D8B030D-6E8A-4147-A177-3AD203B41FA5}">
                      <a16:colId xmlns:a16="http://schemas.microsoft.com/office/drawing/2014/main" val="1377841723"/>
                    </a:ext>
                  </a:extLst>
                </a:gridCol>
              </a:tblGrid>
              <a:tr h="419550">
                <a:tc>
                  <a:txBody>
                    <a:bodyPr/>
                    <a:lstStyle/>
                    <a:p>
                      <a:r>
                        <a:rPr lang="en-US" sz="2800" dirty="0"/>
                        <a:t>Referrals by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 of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399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Athletic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39614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0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Cafeteria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09314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Campus Grounds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7880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4512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Field Trip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965680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Gym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11393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Hallway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92713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92177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Locker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157003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544922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r>
                        <a:rPr lang="en-US" sz="2000" dirty="0"/>
                        <a:t>Restroom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95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5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26-012F-47D3-98BC-E160F1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Referral Descriptions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A5E10-8400-4517-B9C2-D653024308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7992095"/>
              </p:ext>
            </p:extLst>
          </p:nvPr>
        </p:nvGraphicFramePr>
        <p:xfrm>
          <a:off x="714102" y="653143"/>
          <a:ext cx="10807338" cy="546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717">
                  <a:extLst>
                    <a:ext uri="{9D8B030D-6E8A-4147-A177-3AD203B41FA5}">
                      <a16:colId xmlns:a16="http://schemas.microsoft.com/office/drawing/2014/main" val="1337522904"/>
                    </a:ext>
                  </a:extLst>
                </a:gridCol>
                <a:gridCol w="3437621">
                  <a:extLst>
                    <a:ext uri="{9D8B030D-6E8A-4147-A177-3AD203B41FA5}">
                      <a16:colId xmlns:a16="http://schemas.microsoft.com/office/drawing/2014/main" val="1377841723"/>
                    </a:ext>
                  </a:extLst>
                </a:gridCol>
              </a:tblGrid>
              <a:tr h="1094108">
                <a:tc>
                  <a:txBody>
                    <a:bodyPr/>
                    <a:lstStyle/>
                    <a:p>
                      <a:r>
                        <a:rPr lang="en-US" sz="2800" dirty="0"/>
                        <a:t>Referrals by Consequence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 of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399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Bus Suspension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0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Detention (Both Lunch and </a:t>
                      </a:r>
                      <a:r>
                        <a:rPr lang="en-US" sz="2800" dirty="0" err="1"/>
                        <a:t>Timeblock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7880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In School Suspension (ISS)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4512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Out of School Suspension (OSS)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9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4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79" y="1468952"/>
            <a:ext cx="8770571" cy="1000963"/>
          </a:xfrm>
        </p:spPr>
        <p:txBody>
          <a:bodyPr/>
          <a:lstStyle/>
          <a:p>
            <a:r>
              <a:rPr lang="en-US" dirty="0"/>
              <a:t>Comparison of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15367"/>
              </p:ext>
            </p:extLst>
          </p:nvPr>
        </p:nvGraphicFramePr>
        <p:xfrm>
          <a:off x="1870448" y="2594631"/>
          <a:ext cx="7719032" cy="305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8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Yearly Comparison of Referrals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8/1/14 to 11/18/14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8/1/15 to 11/17/15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8/1/16 to 11/14/16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8/1/17 to 10/30/17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8/1/18 to 11/02/18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45208"/>
                  </a:ext>
                </a:extLst>
              </a:tr>
              <a:tr h="5387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8/1/19 to 10/29/19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7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742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370</Words>
  <Application>Microsoft Office PowerPoint</Application>
  <PresentationFormat>Widescreen</PresentationFormat>
  <Paragraphs>136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WBMS SAC COMMITTEE DISCIPLINE UPDATE  </vt:lpstr>
      <vt:lpstr>Comparison of Data</vt:lpstr>
      <vt:lpstr>Referral Descriptions</vt:lpstr>
      <vt:lpstr>Referral Descriptions</vt:lpstr>
      <vt:lpstr>Referral Descriptions</vt:lpstr>
      <vt:lpstr>Referral Descriptions</vt:lpstr>
      <vt:lpstr>Comparison of Data</vt:lpstr>
    </vt:vector>
  </TitlesOfParts>
  <Company>Santa Rosa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WBMS SAC COMMITTEE DISCIPLINE UPDATE</dc:title>
  <dc:creator>Gardner, Jennifer A.</dc:creator>
  <cp:lastModifiedBy>Gardner, Jennifer A.</cp:lastModifiedBy>
  <cp:revision>44</cp:revision>
  <dcterms:created xsi:type="dcterms:W3CDTF">2015-09-24T13:54:42Z</dcterms:created>
  <dcterms:modified xsi:type="dcterms:W3CDTF">2019-10-25T12:54:49Z</dcterms:modified>
</cp:coreProperties>
</file>