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3" r:id="rId1"/>
  </p:sldMasterIdLst>
  <p:sldIdLst>
    <p:sldId id="256" r:id="rId2"/>
    <p:sldId id="260" r:id="rId3"/>
    <p:sldId id="261" r:id="rId4"/>
    <p:sldId id="262" r:id="rId5"/>
    <p:sldId id="263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C7EE"/>
    <a:srgbClr val="14A2E2"/>
    <a:srgbClr val="268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AD6EE87-EBD5-4F12-A48A-63ACA297AC8F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3357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602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432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288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459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308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170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256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98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82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39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60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81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99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278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9884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9/9/2019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15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298CD5-6C1E-4009-B41F-6DF62E31D3BE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10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41920"/>
          </a:xfrm>
        </p:spPr>
        <p:txBody>
          <a:bodyPr/>
          <a:lstStyle/>
          <a:p>
            <a:r>
              <a:rPr lang="en-US" sz="3600" dirty="0"/>
              <a:t>WBMS SAC COMMITTEE</a:t>
            </a:r>
            <a:br>
              <a:rPr lang="en-US" sz="3600" dirty="0"/>
            </a:br>
            <a:r>
              <a:rPr lang="en-US" sz="3600" dirty="0"/>
              <a:t>DISCIPLINE UPDATE</a:t>
            </a:r>
            <a:r>
              <a:rPr lang="en-US" dirty="0"/>
              <a:t>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4019107"/>
            <a:ext cx="6815669" cy="959292"/>
          </a:xfrm>
        </p:spPr>
        <p:txBody>
          <a:bodyPr>
            <a:normAutofit/>
          </a:bodyPr>
          <a:lstStyle/>
          <a:p>
            <a:r>
              <a:rPr lang="en-US" sz="3600" dirty="0"/>
              <a:t>Meeting: September 10,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74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Data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3595577" cy="576262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2019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7747588" y="2541181"/>
            <a:ext cx="3151385" cy="693614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2018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68858476"/>
              </p:ext>
            </p:extLst>
          </p:nvPr>
        </p:nvGraphicFramePr>
        <p:xfrm>
          <a:off x="1295400" y="3054042"/>
          <a:ext cx="3372293" cy="2701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4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035">
                <a:tc>
                  <a:txBody>
                    <a:bodyPr/>
                    <a:lstStyle/>
                    <a:p>
                      <a:r>
                        <a:rPr lang="en-US" dirty="0"/>
                        <a:t>By</a:t>
                      </a:r>
                      <a:r>
                        <a:rPr lang="en-US" baseline="0" dirty="0"/>
                        <a:t> Grade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035"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035"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035">
                <a:tc>
                  <a:txBody>
                    <a:bodyPr/>
                    <a:lstStyle/>
                    <a:p>
                      <a:r>
                        <a:rPr lang="en-US" sz="1600" dirty="0"/>
                        <a:t>8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492">
                <a:tc>
                  <a:txBody>
                    <a:bodyPr/>
                    <a:lstStyle/>
                    <a:p>
                      <a:r>
                        <a:rPr lang="en-US" sz="32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Content Placeholder 12">
            <a:extLst>
              <a:ext uri="{FF2B5EF4-FFF2-40B4-BE49-F238E27FC236}">
                <a16:creationId xmlns:a16="http://schemas.microsoft.com/office/drawing/2014/main" id="{576483ED-2E54-45E4-BD50-C4EEA9CDCD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248236"/>
              </p:ext>
            </p:extLst>
          </p:nvPr>
        </p:nvGraphicFramePr>
        <p:xfrm>
          <a:off x="7524305" y="3054042"/>
          <a:ext cx="3372293" cy="2701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4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035">
                <a:tc>
                  <a:txBody>
                    <a:bodyPr/>
                    <a:lstStyle/>
                    <a:p>
                      <a:r>
                        <a:rPr lang="en-US" dirty="0"/>
                        <a:t>By</a:t>
                      </a:r>
                      <a:r>
                        <a:rPr lang="en-US" baseline="0" dirty="0"/>
                        <a:t> Grade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035"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035"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035">
                <a:tc>
                  <a:txBody>
                    <a:bodyPr/>
                    <a:lstStyle/>
                    <a:p>
                      <a:r>
                        <a:rPr lang="en-US" sz="1600" dirty="0"/>
                        <a:t>8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492">
                <a:tc>
                  <a:txBody>
                    <a:bodyPr/>
                    <a:lstStyle/>
                    <a:p>
                      <a:r>
                        <a:rPr lang="en-US" sz="32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56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62426-012F-47D3-98BC-E160F1236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/>
              <a:t>Referral Descriptions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B8A5E10-8400-4517-B9C2-D653024308F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00422392"/>
              </p:ext>
            </p:extLst>
          </p:nvPr>
        </p:nvGraphicFramePr>
        <p:xfrm>
          <a:off x="714102" y="691806"/>
          <a:ext cx="10763796" cy="5474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4326">
                  <a:extLst>
                    <a:ext uri="{9D8B030D-6E8A-4147-A177-3AD203B41FA5}">
                      <a16:colId xmlns:a16="http://schemas.microsoft.com/office/drawing/2014/main" val="1337522904"/>
                    </a:ext>
                  </a:extLst>
                </a:gridCol>
                <a:gridCol w="2515991">
                  <a:extLst>
                    <a:ext uri="{9D8B030D-6E8A-4147-A177-3AD203B41FA5}">
                      <a16:colId xmlns:a16="http://schemas.microsoft.com/office/drawing/2014/main" val="2283254097"/>
                    </a:ext>
                  </a:extLst>
                </a:gridCol>
                <a:gridCol w="2623479">
                  <a:extLst>
                    <a:ext uri="{9D8B030D-6E8A-4147-A177-3AD203B41FA5}">
                      <a16:colId xmlns:a16="http://schemas.microsoft.com/office/drawing/2014/main" val="1377841723"/>
                    </a:ext>
                  </a:extLst>
                </a:gridCol>
              </a:tblGrid>
              <a:tr h="364902">
                <a:tc>
                  <a:txBody>
                    <a:bodyPr/>
                    <a:lstStyle/>
                    <a:p>
                      <a:r>
                        <a:rPr lang="en-US" dirty="0"/>
                        <a:t>Referral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Current # of Referrals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2018 # of Referrals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490399"/>
                  </a:ext>
                </a:extLst>
              </a:tr>
              <a:tr h="364902">
                <a:tc>
                  <a:txBody>
                    <a:bodyPr/>
                    <a:lstStyle/>
                    <a:p>
                      <a:r>
                        <a:rPr lang="en-US" sz="1600" dirty="0"/>
                        <a:t>AGG = Aggressive acts / Trip, Push, Hit, Spit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34710"/>
                  </a:ext>
                </a:extLst>
              </a:tr>
              <a:tr h="364902">
                <a:tc>
                  <a:txBody>
                    <a:bodyPr/>
                    <a:lstStyle/>
                    <a:p>
                      <a:r>
                        <a:rPr lang="en-US" sz="1600" dirty="0"/>
                        <a:t>CAM = Campus disruption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807880"/>
                  </a:ext>
                </a:extLst>
              </a:tr>
              <a:tr h="364902">
                <a:tc>
                  <a:txBody>
                    <a:bodyPr/>
                    <a:lstStyle/>
                    <a:p>
                      <a:r>
                        <a:rPr lang="en-US" sz="1600" dirty="0"/>
                        <a:t>CLS = Classroom disruption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354512"/>
                  </a:ext>
                </a:extLst>
              </a:tr>
              <a:tr h="364902">
                <a:tc>
                  <a:txBody>
                    <a:bodyPr/>
                    <a:lstStyle/>
                    <a:p>
                      <a:r>
                        <a:rPr lang="en-US" sz="1600" dirty="0"/>
                        <a:t>DSR = Disruptive (other than classroom)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792713"/>
                  </a:ext>
                </a:extLst>
              </a:tr>
              <a:tr h="364902">
                <a:tc>
                  <a:txBody>
                    <a:bodyPr/>
                    <a:lstStyle/>
                    <a:p>
                      <a:r>
                        <a:rPr lang="en-US" sz="1600"/>
                        <a:t>FTC = Failure to complete disciplinary intervention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343878"/>
                  </a:ext>
                </a:extLst>
              </a:tr>
              <a:tr h="364902">
                <a:tc>
                  <a:txBody>
                    <a:bodyPr/>
                    <a:lstStyle/>
                    <a:p>
                      <a:r>
                        <a:rPr lang="en-US" sz="1600"/>
                        <a:t>PRO = Profane / Obscene / Abusive language / Images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485792"/>
                  </a:ext>
                </a:extLst>
              </a:tr>
              <a:tr h="364902">
                <a:tc>
                  <a:txBody>
                    <a:bodyPr/>
                    <a:lstStyle/>
                    <a:p>
                      <a:r>
                        <a:rPr lang="en-US" sz="1600" dirty="0"/>
                        <a:t>PRP = Destroying/Damaging property &lt;$1000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481873"/>
                  </a:ext>
                </a:extLst>
              </a:tr>
              <a:tr h="364902">
                <a:tc>
                  <a:txBody>
                    <a:bodyPr/>
                    <a:lstStyle/>
                    <a:p>
                      <a:r>
                        <a:rPr lang="en-US" sz="1600" dirty="0"/>
                        <a:t>RUD = Rude / Discourteous (peer related see DIS for adults)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943391"/>
                  </a:ext>
                </a:extLst>
              </a:tr>
              <a:tr h="364902">
                <a:tc>
                  <a:txBody>
                    <a:bodyPr/>
                    <a:lstStyle/>
                    <a:p>
                      <a:r>
                        <a:rPr lang="en-US" sz="1600" dirty="0"/>
                        <a:t>TAR = Tardiness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641513"/>
                  </a:ext>
                </a:extLst>
              </a:tr>
              <a:tr h="364902">
                <a:tc>
                  <a:txBody>
                    <a:bodyPr/>
                    <a:lstStyle/>
                    <a:p>
                      <a:r>
                        <a:rPr lang="en-US" sz="1600"/>
                        <a:t>TBC = Tobacco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950513"/>
                  </a:ext>
                </a:extLst>
              </a:tr>
              <a:tr h="364902">
                <a:tc>
                  <a:txBody>
                    <a:bodyPr/>
                    <a:lstStyle/>
                    <a:p>
                      <a:r>
                        <a:rPr lang="en-US" sz="1600"/>
                        <a:t>TEC = Abuse or violation of the technology policy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174414"/>
                  </a:ext>
                </a:extLst>
              </a:tr>
              <a:tr h="364902">
                <a:tc>
                  <a:txBody>
                    <a:bodyPr/>
                    <a:lstStyle/>
                    <a:p>
                      <a:r>
                        <a:rPr lang="en-US" sz="1600"/>
                        <a:t>THR =Throwing / Propelling objects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71492"/>
                  </a:ext>
                </a:extLst>
              </a:tr>
              <a:tr h="364902">
                <a:tc>
                  <a:txBody>
                    <a:bodyPr/>
                    <a:lstStyle/>
                    <a:p>
                      <a:r>
                        <a:rPr lang="en-US" sz="1600"/>
                        <a:t>UMD = Unauthorized use of media/mobile device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396419"/>
                  </a:ext>
                </a:extLst>
              </a:tr>
              <a:tr h="364902">
                <a:tc>
                  <a:txBody>
                    <a:bodyPr/>
                    <a:lstStyle/>
                    <a:p>
                      <a:r>
                        <a:rPr lang="en-US" sz="1600"/>
                        <a:t>VMP = Violation of the medication policy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768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48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62426-012F-47D3-98BC-E160F1236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/>
              <a:t>Referral Descriptions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B8A5E10-8400-4517-B9C2-D653024308F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86960528"/>
              </p:ext>
            </p:extLst>
          </p:nvPr>
        </p:nvGraphicFramePr>
        <p:xfrm>
          <a:off x="714102" y="653143"/>
          <a:ext cx="10807338" cy="5460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717">
                  <a:extLst>
                    <a:ext uri="{9D8B030D-6E8A-4147-A177-3AD203B41FA5}">
                      <a16:colId xmlns:a16="http://schemas.microsoft.com/office/drawing/2014/main" val="1337522904"/>
                    </a:ext>
                  </a:extLst>
                </a:gridCol>
                <a:gridCol w="3437621">
                  <a:extLst>
                    <a:ext uri="{9D8B030D-6E8A-4147-A177-3AD203B41FA5}">
                      <a16:colId xmlns:a16="http://schemas.microsoft.com/office/drawing/2014/main" val="1377841723"/>
                    </a:ext>
                  </a:extLst>
                </a:gridCol>
              </a:tblGrid>
              <a:tr h="1094108">
                <a:tc>
                  <a:txBody>
                    <a:bodyPr/>
                    <a:lstStyle/>
                    <a:p>
                      <a:r>
                        <a:rPr lang="en-US" sz="2800" dirty="0"/>
                        <a:t>Referrals by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# of Referrals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490399"/>
                  </a:ext>
                </a:extLst>
              </a:tr>
              <a:tr h="1091542">
                <a:tc>
                  <a:txBody>
                    <a:bodyPr/>
                    <a:lstStyle/>
                    <a:p>
                      <a:r>
                        <a:rPr lang="en-US" sz="2800" dirty="0"/>
                        <a:t>Bus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34710"/>
                  </a:ext>
                </a:extLst>
              </a:tr>
              <a:tr h="1091542">
                <a:tc>
                  <a:txBody>
                    <a:bodyPr/>
                    <a:lstStyle/>
                    <a:p>
                      <a:r>
                        <a:rPr lang="en-US" sz="2800" dirty="0"/>
                        <a:t>Campus Grounds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807880"/>
                  </a:ext>
                </a:extLst>
              </a:tr>
              <a:tr h="1091542">
                <a:tc>
                  <a:txBody>
                    <a:bodyPr/>
                    <a:lstStyle/>
                    <a:p>
                      <a:r>
                        <a:rPr lang="en-US" sz="2800" dirty="0"/>
                        <a:t>Classroom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354512"/>
                  </a:ext>
                </a:extLst>
              </a:tr>
              <a:tr h="1091542">
                <a:tc>
                  <a:txBody>
                    <a:bodyPr/>
                    <a:lstStyle/>
                    <a:p>
                      <a:r>
                        <a:rPr lang="en-US" sz="2800" dirty="0"/>
                        <a:t>Hallway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792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459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62426-012F-47D3-98BC-E160F1236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/>
              <a:t>Referral Descriptions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B8A5E10-8400-4517-B9C2-D653024308F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36302669"/>
              </p:ext>
            </p:extLst>
          </p:nvPr>
        </p:nvGraphicFramePr>
        <p:xfrm>
          <a:off x="714102" y="653143"/>
          <a:ext cx="10807338" cy="5460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9717">
                  <a:extLst>
                    <a:ext uri="{9D8B030D-6E8A-4147-A177-3AD203B41FA5}">
                      <a16:colId xmlns:a16="http://schemas.microsoft.com/office/drawing/2014/main" val="1337522904"/>
                    </a:ext>
                  </a:extLst>
                </a:gridCol>
                <a:gridCol w="3437621">
                  <a:extLst>
                    <a:ext uri="{9D8B030D-6E8A-4147-A177-3AD203B41FA5}">
                      <a16:colId xmlns:a16="http://schemas.microsoft.com/office/drawing/2014/main" val="1377841723"/>
                    </a:ext>
                  </a:extLst>
                </a:gridCol>
              </a:tblGrid>
              <a:tr h="1094108">
                <a:tc>
                  <a:txBody>
                    <a:bodyPr/>
                    <a:lstStyle/>
                    <a:p>
                      <a:r>
                        <a:rPr lang="en-US" sz="2800" dirty="0"/>
                        <a:t>Referrals by Consequence 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# of Referrals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490399"/>
                  </a:ext>
                </a:extLst>
              </a:tr>
              <a:tr h="1091542">
                <a:tc>
                  <a:txBody>
                    <a:bodyPr/>
                    <a:lstStyle/>
                    <a:p>
                      <a:r>
                        <a:rPr lang="en-US" sz="2800" dirty="0"/>
                        <a:t>Bus Suspension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34710"/>
                  </a:ext>
                </a:extLst>
              </a:tr>
              <a:tr h="1091542">
                <a:tc>
                  <a:txBody>
                    <a:bodyPr/>
                    <a:lstStyle/>
                    <a:p>
                      <a:r>
                        <a:rPr lang="en-US" sz="2800" dirty="0"/>
                        <a:t>Detention (Both Lunch and </a:t>
                      </a:r>
                      <a:r>
                        <a:rPr lang="en-US" sz="2800" dirty="0" err="1"/>
                        <a:t>Timeblock</a:t>
                      </a:r>
                      <a:r>
                        <a:rPr lang="en-US" sz="2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807880"/>
                  </a:ext>
                </a:extLst>
              </a:tr>
              <a:tr h="1091542">
                <a:tc>
                  <a:txBody>
                    <a:bodyPr/>
                    <a:lstStyle/>
                    <a:p>
                      <a:r>
                        <a:rPr lang="en-US" sz="2800" dirty="0"/>
                        <a:t>In School Suspension (ISS)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354512"/>
                  </a:ext>
                </a:extLst>
              </a:tr>
              <a:tr h="1091542">
                <a:tc>
                  <a:txBody>
                    <a:bodyPr/>
                    <a:lstStyle/>
                    <a:p>
                      <a:r>
                        <a:rPr lang="en-US" sz="2800" dirty="0"/>
                        <a:t>Out of School Suspension (OSS)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792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741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79" y="1468952"/>
            <a:ext cx="8770571" cy="1000963"/>
          </a:xfrm>
        </p:spPr>
        <p:txBody>
          <a:bodyPr/>
          <a:lstStyle/>
          <a:p>
            <a:r>
              <a:rPr lang="en-US" dirty="0"/>
              <a:t>Comparison of Data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743012"/>
              </p:ext>
            </p:extLst>
          </p:nvPr>
        </p:nvGraphicFramePr>
        <p:xfrm>
          <a:off x="1870448" y="2594631"/>
          <a:ext cx="7719032" cy="3058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9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9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82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Yearly Comparison of Referrals to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9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8/1/14 to 9/24/14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6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8/1/15 to 9/24/15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6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8/1/16 to 9/13/16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8/1/17 to 9/12/17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54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8/1/18 to 9/12/18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345208"/>
                  </a:ext>
                </a:extLst>
              </a:tr>
              <a:tr h="53876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8/1/19 to 9/12/19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76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742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367</TotalTime>
  <Words>273</Words>
  <Application>Microsoft Office PowerPoint</Application>
  <PresentationFormat>Widescreen</PresentationFormat>
  <Paragraphs>108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WBMS SAC COMMITTEE DISCIPLINE UPDATE  </vt:lpstr>
      <vt:lpstr>Comparison of Data</vt:lpstr>
      <vt:lpstr>Referral Descriptions</vt:lpstr>
      <vt:lpstr>Referral Descriptions</vt:lpstr>
      <vt:lpstr>Referral Descriptions</vt:lpstr>
      <vt:lpstr>Comparison of Data</vt:lpstr>
    </vt:vector>
  </TitlesOfParts>
  <Company>Santa Rosa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WBMS SAC COMMITTEE DISCIPLINE UPDATE</dc:title>
  <dc:creator>Gardner, Jennifer A.</dc:creator>
  <cp:lastModifiedBy>Gardner, Jennifer A.</cp:lastModifiedBy>
  <cp:revision>39</cp:revision>
  <dcterms:created xsi:type="dcterms:W3CDTF">2015-09-24T13:54:42Z</dcterms:created>
  <dcterms:modified xsi:type="dcterms:W3CDTF">2019-09-09T13:43:03Z</dcterms:modified>
</cp:coreProperties>
</file>